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82" r:id="rId5"/>
    <p:sldId id="284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4" r:id="rId16"/>
    <p:sldId id="278" r:id="rId17"/>
    <p:sldId id="275" r:id="rId18"/>
    <p:sldId id="269" r:id="rId19"/>
    <p:sldId id="270" r:id="rId20"/>
    <p:sldId id="271" r:id="rId21"/>
    <p:sldId id="272" r:id="rId22"/>
    <p:sldId id="273" r:id="rId23"/>
    <p:sldId id="276" r:id="rId24"/>
    <p:sldId id="277" r:id="rId25"/>
    <p:sldId id="28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77" autoAdjust="0"/>
    <p:restoredTop sz="87433" autoAdjust="0"/>
  </p:normalViewPr>
  <p:slideViewPr>
    <p:cSldViewPr snapToGrid="0" showGuides="1">
      <p:cViewPr>
        <p:scale>
          <a:sx n="67" d="100"/>
          <a:sy n="67" d="100"/>
        </p:scale>
        <p:origin x="-412" y="-152"/>
      </p:cViewPr>
      <p:guideLst>
        <p:guide orient="horz" pos="2160"/>
        <p:guide orient="horz" pos="139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44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BFD94-6C15-41EE-87A4-A87971440379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BD52F-95FF-43A3-B975-909E50C13C92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368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FBA2F-6C00-463D-AFE7-E35F4B4A5577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7137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baseline="0" dirty="0" smtClean="0"/>
              <a:t>การนำเสนอนี้เกี่ยวข้องกับวิทยากรผู้ฝึกอบรม มิใช่สำหรับวิสาหกิจขนาดกลางและขนาดย่อม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841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0" dirty="0" smtClean="0"/>
              <a:t>This graph starts</a:t>
            </a:r>
            <a:r>
              <a:rPr lang="en-GB" i="0" baseline="0" dirty="0" smtClean="0"/>
              <a:t> at the point “Identify potential donors/grants”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FBA2F-6C00-463D-AFE7-E35F4B4A5577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182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0" baseline="0" dirty="0" smtClean="0"/>
              <a:t>Important to a) meet donor’s requirements for format of proposal and b) to meet the deadline </a:t>
            </a:r>
            <a:endParaRPr lang="en-GB" i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514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FBA2F-6C00-463D-AFE7-E35F4B4A5577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0204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FBA2F-6C00-463D-AFE7-E35F4B4A5577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8757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844" y="605996"/>
            <a:ext cx="9144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3844" y="1688092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054249" y="1485471"/>
            <a:ext cx="1114492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29"/>
          <a:stretch/>
        </p:blipFill>
        <p:spPr>
          <a:xfrm>
            <a:off x="0" y="-1357755"/>
            <a:ext cx="12199172" cy="840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42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433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332" y="1441526"/>
            <a:ext cx="10515600" cy="537882"/>
          </a:xfrm>
        </p:spPr>
        <p:txBody>
          <a:bodyPr anchor="b">
            <a:no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332" y="2136720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29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478" y="1559858"/>
            <a:ext cx="10340470" cy="408791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478" y="2285346"/>
            <a:ext cx="5181600" cy="435133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8325" y="2284637"/>
            <a:ext cx="5181600" cy="435133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07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53" y="1455051"/>
            <a:ext cx="10515600" cy="529151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653" y="184158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54" y="2655971"/>
            <a:ext cx="5157787" cy="368458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7575" y="184158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7575" y="2655971"/>
            <a:ext cx="5183188" cy="368458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248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136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816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300" y="759890"/>
            <a:ext cx="9788768" cy="1223065"/>
          </a:xfrm>
        </p:spPr>
        <p:txBody>
          <a:bodyPr anchor="b"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571" y="2084705"/>
            <a:ext cx="6172200" cy="4873625"/>
          </a:xfrm>
        </p:spPr>
        <p:txBody>
          <a:bodyPr/>
          <a:lstStyle>
            <a:lvl1pPr>
              <a:defRPr sz="3200">
                <a:latin typeface="+mn-lt"/>
                <a:cs typeface="Times New Roman" panose="02020603050405020304" pitchFamily="18" charset="0"/>
              </a:defRPr>
            </a:lvl1pPr>
            <a:lvl2pPr>
              <a:defRPr sz="2800">
                <a:latin typeface="+mn-lt"/>
                <a:cs typeface="Times New Roman" panose="02020603050405020304" pitchFamily="18" charset="0"/>
              </a:defRPr>
            </a:lvl2pPr>
            <a:lvl3pPr>
              <a:defRPr sz="2400">
                <a:latin typeface="+mn-lt"/>
                <a:cs typeface="Times New Roman" panose="02020603050405020304" pitchFamily="18" charset="0"/>
              </a:defRPr>
            </a:lvl3pPr>
            <a:lvl4pPr>
              <a:defRPr sz="2000">
                <a:latin typeface="+mn-lt"/>
                <a:cs typeface="Times New Roman" panose="02020603050405020304" pitchFamily="18" charset="0"/>
              </a:defRPr>
            </a:lvl4pPr>
            <a:lvl5pPr>
              <a:defRPr sz="2000">
                <a:latin typeface="+mn-lt"/>
                <a:cs typeface="Times New Roman" panose="02020603050405020304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342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348" y="11050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348" y="2220517"/>
            <a:ext cx="11505304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3348" y="64914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A8C9F-9546-440D-8333-B23F00558C20}" type="datetimeFigureOut">
              <a:rPr lang="en-GB" smtClean="0"/>
              <a:pPr/>
              <a:t>05/03/2015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5452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1821" y="1990165"/>
            <a:ext cx="1174017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0" b="39228"/>
          <a:stretch/>
        </p:blipFill>
        <p:spPr>
          <a:xfrm>
            <a:off x="4519" y="-29029"/>
            <a:ext cx="12187481" cy="143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0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orests@giz.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o.org/forestry/eu-flegt/en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2607" y="1245477"/>
            <a:ext cx="10496341" cy="1019260"/>
          </a:xfrm>
        </p:spPr>
        <p:txBody>
          <a:bodyPr>
            <a:normAutofit/>
          </a:bodyPr>
          <a:lstStyle/>
          <a:p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สิ่งสำคัญ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โปรดอ่าน คำเตือนทางกฎหมาย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 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0717" y="2222938"/>
            <a:ext cx="11971282" cy="4475574"/>
          </a:xfrm>
        </p:spPr>
        <p:txBody>
          <a:bodyPr>
            <a:normAutofit/>
          </a:bodyPr>
          <a:lstStyle/>
          <a:p>
            <a:r>
              <a:rPr lang="th-TH" sz="2000" dirty="0" smtClean="0">
                <a:cs typeface="TH SarabunPSK" pitchFamily="34" charset="-34"/>
              </a:rPr>
              <a:t>สื่อวัสดุสำหรับการฝึกอบรมนี้ได้รับการพัฒนาโดยโครงการความริเริ่มด้านการสนับสนุนป่าไม้</a:t>
            </a:r>
            <a:r>
              <a:rPr lang="de-DE" sz="2000" dirty="0" smtClean="0">
                <a:cs typeface="TH SarabunPSK" pitchFamily="34" charset="-34"/>
              </a:rPr>
              <a:t> </a:t>
            </a:r>
            <a:r>
              <a:rPr lang="th-TH" sz="2000" dirty="0" smtClean="0">
                <a:cs typeface="TH SarabunPSK" pitchFamily="34" charset="-34"/>
              </a:rPr>
              <a:t>(</a:t>
            </a:r>
            <a:r>
              <a:rPr lang="en-US" sz="2000" dirty="0" err="1" smtClean="0">
                <a:cs typeface="TH SarabunPSK" pitchFamily="34" charset="-34"/>
              </a:rPr>
              <a:t>Proforest</a:t>
            </a:r>
            <a:r>
              <a:rPr lang="en-US" sz="2000" dirty="0" smtClean="0">
                <a:cs typeface="TH SarabunPSK" pitchFamily="34" charset="-34"/>
              </a:rPr>
              <a:t> Initiative) </a:t>
            </a:r>
            <a:r>
              <a:rPr lang="th-TH" sz="2000" dirty="0" smtClean="0">
                <a:cs typeface="TH SarabunPSK" pitchFamily="34" charset="-34"/>
              </a:rPr>
              <a:t>และดำเนินการโดย </a:t>
            </a:r>
            <a:r>
              <a:rPr lang="en-US" sz="2000" dirty="0" smtClean="0">
                <a:cs typeface="TH SarabunPSK" pitchFamily="34" charset="-34"/>
              </a:rPr>
              <a:t>GIZ </a:t>
            </a:r>
            <a:r>
              <a:rPr lang="th-TH" sz="2000" dirty="0" smtClean="0">
                <a:cs typeface="TH SarabunPSK" pitchFamily="34" charset="-34"/>
              </a:rPr>
              <a:t>โดยได้รับการสนับสนุนทางการเงินจากกระทรวงสหพันธ์เยอรมันด้านความร่วมมือทางเศรษฐกิจและการพัฒนา (</a:t>
            </a:r>
            <a:r>
              <a:rPr lang="en-US" sz="2000" dirty="0" smtClean="0">
                <a:cs typeface="TH SarabunPSK" pitchFamily="34" charset="-34"/>
              </a:rPr>
              <a:t>German Federal Ministry for Economic Cooperation and Development: BMZ)</a:t>
            </a:r>
          </a:p>
          <a:p>
            <a:r>
              <a:rPr lang="th-TH" sz="2000" dirty="0" smtClean="0">
                <a:cs typeface="TH SarabunPSK" pitchFamily="34" charset="-34"/>
              </a:rPr>
              <a:t>อนุญาตให้นำเนื้อหาทั้งหมด หรือบางส่วนในสื่อวัสดุสำหรับการฝึกอบรมนี้มาใช้เพื่อประโยชน์ที่มิใช่การค้าพาณิชย์ โดยสามารถดัดแปลงสื่อวัสดุได้ตามความต้องการของท่าน ตราบเท่าที่ไม่มีการบิดเบือน หรือแปลความหมายของสารและเนื้อหาหลักแบบผิดๆ</a:t>
            </a: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204952" y="4146331"/>
            <a:ext cx="8466082" cy="2561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2000" dirty="0" smtClean="0">
                <a:cs typeface="TH SarabunPSK" pitchFamily="34" charset="-34"/>
              </a:rPr>
              <a:t>ข้อผิดพลาดทั้งในลักษณะข้อตกหล่น ความไม่ถูกต้อง หรือทัศนะที่แสดงไว้ในเอกสารฉบับนี้ถือเป็นความรับผิดชอบของผู้จัด โดยไม่จำเป็นต้องเป็นการนำเสนอทัศนะของ </a:t>
            </a:r>
            <a:r>
              <a:rPr lang="en-US" sz="2000" dirty="0" smtClean="0">
                <a:cs typeface="TH SarabunPSK" pitchFamily="34" charset="-34"/>
              </a:rPr>
              <a:t>BMZ </a:t>
            </a:r>
            <a:r>
              <a:rPr lang="th-TH" sz="2000" dirty="0" smtClean="0">
                <a:cs typeface="TH SarabunPSK" pitchFamily="34" charset="-34"/>
              </a:rPr>
              <a:t>หรือ </a:t>
            </a:r>
            <a:r>
              <a:rPr lang="en-US" sz="2000" dirty="0" smtClean="0">
                <a:cs typeface="TH SarabunPSK" pitchFamily="34" charset="-34"/>
              </a:rPr>
              <a:t>GIZ </a:t>
            </a:r>
            <a:r>
              <a:rPr lang="th-TH" sz="2000" dirty="0" smtClean="0">
                <a:cs typeface="TH SarabunPSK" pitchFamily="34" charset="-34"/>
              </a:rPr>
              <a:t>แต่อย่างใด</a:t>
            </a:r>
            <a:endParaRPr lang="en-US" sz="2000" dirty="0" smtClean="0">
              <a:cs typeface="TH SarabunPSK" pitchFamily="34" charset="-34"/>
            </a:endParaRPr>
          </a:p>
          <a:p>
            <a:r>
              <a:rPr lang="th-TH" sz="2000" dirty="0" smtClean="0">
                <a:cs typeface="TH SarabunPSK" pitchFamily="34" charset="-34"/>
              </a:rPr>
              <a:t>สไลด์นี้เป็นการแจ้งวัตถุประสงค์ของข้อมูล ในการฝึกอบรมสามารถลบสไลด์หน้านี้ออกได้</a:t>
            </a:r>
            <a:endParaRPr lang="en-US" sz="2000" dirty="0" smtClean="0">
              <a:cs typeface="TH SarabunPSK" pitchFamily="34" charset="-34"/>
            </a:endParaRPr>
          </a:p>
          <a:p>
            <a:r>
              <a:rPr lang="th-TH" sz="2000" dirty="0" smtClean="0">
                <a:cs typeface="TH SarabunPSK" pitchFamily="34" charset="-34"/>
              </a:rPr>
              <a:t>หากท่านตัดสินใจที่จะใช้การฝึกอบรมชุดนี้ หากเป็นไปได้ ขอความกรุณาแจ้งให้เราได้ ทราบทางอีเมล์ </a:t>
            </a:r>
            <a:r>
              <a:rPr lang="en-US" sz="2000" dirty="0" smtClean="0">
                <a:cs typeface="TH SarabunPSK" pitchFamily="34" charset="-34"/>
                <a:hlinkClick r:id="rId3"/>
              </a:rPr>
              <a:t>forests@giz.de</a:t>
            </a:r>
            <a:r>
              <a:rPr lang="en-US" sz="2000" dirty="0" smtClean="0">
                <a:cs typeface="TH SarabunPSK" pitchFamily="34" charset="-34"/>
              </a:rPr>
              <a:t> </a:t>
            </a:r>
            <a:r>
              <a:rPr lang="th-TH" sz="2000" dirty="0" smtClean="0">
                <a:cs typeface="TH SarabunPSK" pitchFamily="34" charset="-34"/>
              </a:rPr>
              <a:t>จักขอบคุณยิ่ง</a:t>
            </a:r>
            <a:r>
              <a:rPr lang="en-US" sz="2000" dirty="0" smtClean="0">
                <a:cs typeface="TH SarabunPSK" pitchFamily="34" charset="-34"/>
              </a:rPr>
              <a:t>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879" y="4808018"/>
            <a:ext cx="2981879" cy="1661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04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การเรียบเรียงข้อเสนอของท่าน</a:t>
            </a:r>
            <a:endParaRPr lang="en-GB" sz="40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7" y="2206625"/>
            <a:ext cx="11528613" cy="4997152"/>
          </a:xfrm>
        </p:spPr>
        <p:txBody>
          <a:bodyPr>
            <a:normAutofit/>
          </a:bodyPr>
          <a:lstStyle/>
          <a:p>
            <a:r>
              <a:rPr lang="th-TH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บทสรุปผู้บริหาร</a:t>
            </a:r>
            <a:endParaRPr lang="en-GB" b="1" dirty="0" smtClean="0">
              <a:solidFill>
                <a:srgbClr val="006600"/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เป็นความประทับใจแรกของการทำข้อเสนอของท่าน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ให้ผู้อ่านเข้าใจประเด็นหลักๆของโครงการ เช่น จุดประสงค์ กลุ่มผู้ฟัง วิธีการของข้อเสนอ เสนอข้อมูลสรุปสั้นๆเท่านั้น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บทนำ</a:t>
            </a:r>
            <a:r>
              <a:rPr lang="en-GB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ครอบคลุมองค์ประกอบสำคัญ</a:t>
            </a:r>
            <a:r>
              <a:rPr lang="en-GB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การชี้แจงปัญหา จุดประประสงค์ของโครงการ ความสำคัญ เป้าหมาย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การชี้แจงป้ญหา ควรจะมีเป็นมาและเหตุผลของโครงการ และมีกิจกรรมเกี่ยวข้องที่จะเสนอจัดทำ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เป้าหมายควรระบุถึงผลลัพธ์ที่คาดหวังและตรงกับความจำเป็นที่ระบุในการชี้แจงปัญหา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973096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348" y="1232609"/>
            <a:ext cx="10515600" cy="1089547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การเรียบเรียงข้อเสนอของท่าน</a:t>
            </a:r>
            <a:endParaRPr lang="en-GB" sz="40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2128344"/>
            <a:ext cx="12009120" cy="472965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th-TH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บทบรรยายเนื้อหาของโครงการ</a:t>
            </a:r>
            <a:r>
              <a:rPr lang="en-GB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เป็นเนื้อหาส่วนใหญ่ของการจัดทำข้อเสนอ ประกอบด้วย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2">
              <a:lnSpc>
                <a:spcPct val="100000"/>
              </a:lnSpc>
            </a:pPr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เป้าหมาย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อธิบายรายละเอียดข</a:t>
            </a:r>
            <a:r>
              <a:rPr lang="th-TH" sz="2800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งจุดประสงค์ของโครงการ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2">
              <a:lnSpc>
                <a:spcPct val="100000"/>
              </a:lnSpc>
            </a:pPr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ผู้ฟังเป้าหมายคือใคร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2">
              <a:lnSpc>
                <a:spcPct val="100000"/>
              </a:lnSpc>
            </a:pPr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วิธีการ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จะทำกิจกรรมอะไรบ้าง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2">
              <a:lnSpc>
                <a:spcPct val="100000"/>
              </a:lnSpc>
            </a:pPr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ผลลัพธ์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ความคาดหวังที่จะได้รับ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ควรระบุเป็นจำนวนได้ถ้าทำได้ เช่นจำนวนของ ผู้ที่เข้าอบรม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2">
              <a:lnSpc>
                <a:spcPct val="100000"/>
              </a:lnSpc>
            </a:pPr>
            <a:r>
              <a:rPr lang="th-TH" sz="28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ระยะเวลา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ช่วงเวลาของกิจกรรม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588699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การเรียบเรียงข้อเสนอของท่าน</a:t>
            </a:r>
            <a:endParaRPr lang="en-GB" sz="40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3829763"/>
          </a:xfrm>
        </p:spPr>
        <p:txBody>
          <a:bodyPr>
            <a:noAutofit/>
          </a:bodyPr>
          <a:lstStyle/>
          <a:p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บุคคลากร</a:t>
            </a:r>
            <a:r>
              <a:rPr lang="en-GB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จำนวนเจ้าหน้าที่ บุคลากรในการทำกิจกรรมต่างๆ และสามารถดูและงานที่รับผิดชอบได้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งบประมาณ</a:t>
            </a:r>
            <a:endParaRPr lang="en-GB" sz="3200" b="1" dirty="0" smtClean="0">
              <a:solidFill>
                <a:srgbClr val="006600"/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รวบรวมจัดทำงบประมาณ ค่าใช้จ่ายต่างๆ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88190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ประเด็นหลัก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424124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เริ่มแต่เนิ่นๆ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ส่งก่อนกำหนด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ทำตามคำแนะนำ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ตอบทุกคำถาม</a:t>
            </a:r>
            <a:r>
              <a:rPr lang="en-GB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ข้อเสนอจะต้อง</a:t>
            </a:r>
            <a:r>
              <a:rPr lang="en-GB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ชัดเจน แม่นยำ ถูกต้อง ตรงประเด็น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ระวังกาใช้คำ คำยาก คำฟุ่มเฟือย คำย่อต่างๆ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เรียบเรียงให้ดี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ครอบคลุมทุกประเด็นสำคัญ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000502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err="1" smtClean="0"/>
              <a:t>ต้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-97971"/>
            <a:ext cx="12192000" cy="6955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t="3544" b="3657"/>
          <a:stretch/>
        </p:blipFill>
        <p:spPr>
          <a:xfrm>
            <a:off x="1632857" y="500742"/>
            <a:ext cx="9141905" cy="63627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20414" y="66721"/>
            <a:ext cx="8518986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ตัวอย่างการทำประมาณการงบประมาณ</a:t>
            </a:r>
            <a:endParaRPr lang="en-GB" sz="32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123192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การเรียบเรียงข้อเสนอของท่าน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4439363"/>
          </a:xfrm>
        </p:spPr>
        <p:txBody>
          <a:bodyPr>
            <a:noAutofit/>
          </a:bodyPr>
          <a:lstStyle/>
          <a:p>
            <a:r>
              <a:rPr lang="th-TH" sz="32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ตัวอย่างของเป้าหมาย</a:t>
            </a:r>
            <a:r>
              <a:rPr lang="en-GB" sz="32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</a:t>
            </a:r>
            <a:endParaRPr lang="en-GB" sz="3200" b="1" dirty="0">
              <a:solidFill>
                <a:schemeClr val="accent1">
                  <a:lumMod val="75000"/>
                </a:schemeClr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พัฒนาความเชี่ยวชาญในท้องถิ่นที่เพื่อที่จะได้ช่วยเหลือ สนับสนุนผู้มีส่วนได้เสียในการพัฒนาความรู้ความเข้าใจในการเปลี่ยนแปลงของนโยบายและตลาดเมื่อมี </a:t>
            </a:r>
            <a:r>
              <a:rPr lang="en-US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FLEGT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หาวิธีการและสนับสนุนแผนการที่จะตัดไม้ผิดกฎหมายออกจากห่วงโซ่อุปทาน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สนับสนุนการมีส่วนร่วมของวิสาหกิจขนาดกลางและขนาดย่อมในการตรวจพิสูจน์ความถูกต้องของสินค้าไม้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87486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การเรียบเรียงข้อเสนอของท่าน</a:t>
            </a:r>
            <a:endParaRPr lang="en-GB" sz="40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3281123"/>
          </a:xfrm>
        </p:spPr>
        <p:txBody>
          <a:bodyPr>
            <a:noAutofit/>
          </a:bodyPr>
          <a:lstStyle/>
          <a:p>
            <a:r>
              <a:rPr lang="th-TH" sz="32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ตัวอย่างกลุ่มเป้าหมาย</a:t>
            </a:r>
            <a:endParaRPr lang="en-GB" sz="3200" b="1" dirty="0" smtClean="0">
              <a:solidFill>
                <a:schemeClr val="accent1">
                  <a:lumMod val="75000"/>
                </a:schemeClr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ภาคอุตสาหกรรมที่จะต้องการเปลี่ยนไปสู่แหล่งไม้ที่ถูกกฎหมาย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ภาครัฐที่ต้องการสร้างนโยบายสนับสนุนการลดต้นทุนในการเปลี่ยนผ่าน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ภาคประชาสังคมที่เกี่ยงข้องกับ </a:t>
            </a:r>
            <a:r>
              <a:rPr lang="en-GB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FLEGT 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731529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การเรียบเรียงข้อเสนอของท่าน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175641"/>
            <a:ext cx="11505304" cy="468235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th-TH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ตัวอย่างของผลผลิต/ผลลัพธ์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เพิ่มความตระหนักและความเข้าใจในประเด็นที่เกี่ยวเนื่องกับ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  <a:r>
              <a:rPr lang="en-GB" sz="2800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FLEGT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และการพัฒนาของตลาด ให้กับภาคอุตสาหกรรมและการค้า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;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ความเข้าใจที่ดีขึ้นและเพิ่มความโปร่งใสของห่วงโซ่ผลิตภัณฑ์ไม้ในประเทศกลุ่มเป้าหมายที่ทำ</a:t>
            </a:r>
            <a:r>
              <a:rPr lang="en-US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VPA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และประเทศผู้ผลิต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วามมีส่วนร่วมของภาคเอกชนในประเทศผู้ผลิตในการนำห่วงโซ่การควบคุมไปใช้และพัฒนาการตรวจสอบความถูกต้อง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เพิ่มขีดความสามารถของ </a:t>
            </a:r>
            <a:r>
              <a:rPr lang="en-US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SME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ในการเปลี่ยนผ่านไปสู่ความถูกต้องของไม้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21656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การเรียบเรียงข้อเสนอของท่าน</a:t>
            </a:r>
            <a:endParaRPr lang="en-GB" sz="40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42717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th-TH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ตัวอย่างของระเบียบวิธี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ปฏิบัติการที่</a:t>
            </a:r>
            <a:r>
              <a:rPr lang="en-GB" sz="28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  <a:r>
              <a:rPr lang="en-GB" sz="2800" b="1" dirty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2: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การพัฒนากลไกห่วงโซ่อุปทาน 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กิจกรรมนี้สามารถทำให้สำเร็จโดยการศึกษาวิจัย โครงการนำร่อง เบื้องหลังการศึกษาจะรวมถึง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</a:p>
          <a:p>
            <a:pPr lvl="2"/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ความต้องการไม้ที่ถูกกฎหมายของตลาดปัจจุบันและตลาดเกิดใหม่ในยุโรป (และในสหรัฐอเมริกา)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จากการวิเคราะห์ศึกษากฎหมายและนโยบายต่างๆที่เกี่ยวข้อง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(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อาทิ นโยบายการจัดซื้อจัดจ้างของรัฐ นโยบายการซื้อขายของเอกชน และอื่นๆ)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2"/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เครื่องมือและวิธีการที่มีอยู่ในการกำจัดไม้ผิดกฎหมายออกจากห่วงโซ่ โดยดูจากข้อกำหนด ประสิทธิผล และสิ่งที่มีอยู่ในประเทศผู้ผลิต ผู้บริโภค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2872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97971"/>
            <a:ext cx="12192000" cy="6955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503" y="633842"/>
            <a:ext cx="9666549" cy="60910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8512" y="111217"/>
            <a:ext cx="9560408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ตัวอย่างกรอบเวลา</a:t>
            </a:r>
            <a:endParaRPr lang="en-GB" sz="32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857224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0044" y="1755584"/>
            <a:ext cx="9144000" cy="972376"/>
          </a:xfrm>
        </p:spPr>
        <p:txBody>
          <a:bodyPr>
            <a:normAutofit/>
          </a:bodyPr>
          <a:lstStyle/>
          <a:p>
            <a:r>
              <a:rPr lang="th-TH" altLang="zh-TW" sz="2800" dirty="0" smtClean="0">
                <a:latin typeface="TH SarabunPSK" pitchFamily="34" charset="-34"/>
                <a:cs typeface="TH SarabunPSK" pitchFamily="34" charset="-34"/>
              </a:rPr>
              <a:t>การพัฒนาข้อเสนอโครงการ</a:t>
            </a:r>
            <a:endParaRPr lang="zh-TW" alt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2</a:t>
            </a:fld>
            <a:endParaRPr lang="zh-TW" alt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066800" y="1720875"/>
            <a:ext cx="11125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68375" y="285750"/>
            <a:ext cx="11512550" cy="1463675"/>
          </a:xfrm>
        </p:spPr>
        <p:txBody>
          <a:bodyPr>
            <a:noAutofit/>
          </a:bodyPr>
          <a:lstStyle/>
          <a:p>
            <a:r>
              <a:rPr lang="th-TH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การฝึกอบรมวิทยากรผู้ฝึกอบรมในส่วนของ</a:t>
            </a:r>
            <a:br>
              <a:rPr lang="th-TH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กฎหมายควบคุมการค้าไม้ของสหภาพยุโรป </a:t>
            </a:r>
            <a:r>
              <a:rPr lang="de-DE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de-DE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2800" dirty="0" smtClean="0">
                <a:solidFill>
                  <a:srgbClr val="006600"/>
                </a:solidFill>
                <a:cs typeface="TH SarabunPSK" pitchFamily="34" charset="-34"/>
              </a:rPr>
              <a:t>(</a:t>
            </a:r>
            <a:r>
              <a:rPr lang="en-GB" sz="2800" dirty="0" smtClean="0">
                <a:solidFill>
                  <a:srgbClr val="006600"/>
                </a:solidFill>
                <a:cs typeface="TH SarabunPSK" pitchFamily="34" charset="-34"/>
              </a:rPr>
              <a:t>EU Timber Regulation</a:t>
            </a:r>
            <a:r>
              <a:rPr lang="th-TH" sz="2800" dirty="0" smtClean="0">
                <a:solidFill>
                  <a:srgbClr val="006600"/>
                </a:solidFill>
                <a:cs typeface="TH SarabunPSK" pitchFamily="34" charset="-34"/>
              </a:rPr>
              <a:t>)</a:t>
            </a:r>
            <a:endParaRPr lang="zh-TW" altLang="en-US" sz="28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6961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966" y="1340069"/>
            <a:ext cx="10385982" cy="793531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แหล่งเงินทุน (</a:t>
            </a:r>
            <a:r>
              <a:rPr lang="en-US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1/2)</a:t>
            </a:r>
            <a:endParaRPr lang="en-GB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083357"/>
            <a:ext cx="11650532" cy="4637483"/>
          </a:xfrm>
        </p:spPr>
        <p:txBody>
          <a:bodyPr>
            <a:noAutofit/>
          </a:bodyPr>
          <a:lstStyle/>
          <a:p>
            <a:r>
              <a:rPr lang="th-TH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ประเทศสมาชิกในสหภาพยุโรป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ช่วยเหลือด้านเทคนิค พัฒนาความพร้อมความสามารถ </a:t>
            </a:r>
            <a:endParaRPr lang="en-GB" sz="28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คณะผู้แทนของสหภาพยุโรปในประเทศของท่าน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อาจจะมีเงินทุนเหลือ ซึ่งบางครั้งก็เปิดให้มีการขอทุนที่ได้งบมาจากสหภาพยุโรป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แต่ผู้แทนในประเทศแต่ละประเทศเป็นผู้บริหารจัดการหรืออาจจะมีข้อมูลด้านแหล่งเงินทุน</a:t>
            </a:r>
            <a:endParaRPr lang="en-GB" sz="28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en-GB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EFI FLEGT Facility</a:t>
            </a:r>
          </a:p>
          <a:p>
            <a:pPr lvl="1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จัดหาผู้เชี่ยวชาญให้กับประเทศนั้น ๆ</a:t>
            </a:r>
            <a:endParaRPr lang="en-GB" sz="2800" dirty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en-GB" sz="2800" dirty="0">
                <a:latin typeface="TH SarabunPSK" pitchFamily="34" charset="-34"/>
                <a:cs typeface="TH SarabunPSK" pitchFamily="34" charset="-34"/>
              </a:rPr>
              <a:t>EFI </a:t>
            </a:r>
            <a:r>
              <a:rPr lang="en-GB" sz="2800" dirty="0" smtClean="0">
                <a:latin typeface="TH SarabunPSK" pitchFamily="34" charset="-34"/>
                <a:cs typeface="TH SarabunPSK" pitchFamily="34" charset="-34"/>
              </a:rPr>
              <a:t>Asia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GB" sz="2800" dirty="0" smtClean="0"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en-GB" sz="2800" dirty="0">
                <a:latin typeface="TH SarabunPSK" pitchFamily="34" charset="-34"/>
                <a:cs typeface="TH SarabunPSK" pitchFamily="34" charset="-34"/>
              </a:rPr>
              <a:t>EU FLEGT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เป็นโครงการสนับสนุนในภูมิภาคเอเชีย</a:t>
            </a:r>
            <a:endParaRPr lang="en-GB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866644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แหล่งเงินทุน (</a:t>
            </a:r>
            <a:r>
              <a:rPr lang="en-US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2/2)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4347923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EU FAO FLEGT Programme </a:t>
            </a:r>
          </a:p>
          <a:p>
            <a:pPr lvl="1"/>
            <a:r>
              <a:rPr lang="th-TH" altLang="fr-FR" sz="2800" dirty="0" smtClean="0">
                <a:latin typeface="TH SarabunPSK" pitchFamily="34" charset="-34"/>
                <a:cs typeface="TH SarabunPSK" pitchFamily="34" charset="-34"/>
              </a:rPr>
              <a:t>เป็นโครงการด้านการสนับสนุนให้ทั้งประเทศที่เข้าร่วม </a:t>
            </a:r>
            <a:r>
              <a:rPr lang="en-US" altLang="fr-FR" sz="2800" dirty="0" smtClean="0">
                <a:latin typeface="TH SarabunPSK" pitchFamily="34" charset="-34"/>
                <a:cs typeface="TH SarabunPSK" pitchFamily="34" charset="-34"/>
              </a:rPr>
              <a:t>VPA </a:t>
            </a:r>
            <a:r>
              <a:rPr lang="th-TH" altLang="fr-FR" sz="2800" dirty="0" smtClean="0">
                <a:latin typeface="TH SarabunPSK" pitchFamily="34" charset="-34"/>
                <a:cs typeface="TH SarabunPSK" pitchFamily="34" charset="-34"/>
              </a:rPr>
              <a:t>และ ไม่เข้าร่วม </a:t>
            </a:r>
            <a:r>
              <a:rPr lang="en-US" altLang="fr-FR" sz="2800" dirty="0" smtClean="0">
                <a:latin typeface="TH SarabunPSK" pitchFamily="34" charset="-34"/>
                <a:cs typeface="TH SarabunPSK" pitchFamily="34" charset="-34"/>
              </a:rPr>
              <a:t>VPA </a:t>
            </a:r>
            <a:r>
              <a:rPr lang="th-TH" altLang="fr-FR" sz="2800" dirty="0" smtClean="0">
                <a:latin typeface="TH SarabunPSK" pitchFamily="34" charset="-34"/>
                <a:cs typeface="TH SarabunPSK" pitchFamily="34" charset="-34"/>
              </a:rPr>
              <a:t>โดยช่วยพัฒนาสนับสนุนให้กับผู้มีส่วนได้เสียในประเทศนั้น ๆ โดยนำเอา </a:t>
            </a:r>
            <a:r>
              <a:rPr lang="en-US" altLang="fr-FR" sz="2800" dirty="0" smtClean="0">
                <a:latin typeface="TH SarabunPSK" pitchFamily="34" charset="-34"/>
                <a:cs typeface="TH SarabunPSK" pitchFamily="34" charset="-34"/>
              </a:rPr>
              <a:t>EU FLEGT Action Plan </a:t>
            </a:r>
            <a:r>
              <a:rPr lang="th-TH" altLang="fr-FR" sz="2800" dirty="0" smtClean="0">
                <a:latin typeface="TH SarabunPSK" pitchFamily="34" charset="-34"/>
                <a:cs typeface="TH SarabunPSK" pitchFamily="34" charset="-34"/>
              </a:rPr>
              <a:t>มาปรับใช้</a:t>
            </a:r>
            <a:endParaRPr lang="en-US" altLang="fr-FR" sz="2800" dirty="0" smtClean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altLang="fr-FR" sz="2800" dirty="0" smtClean="0">
                <a:latin typeface="TH SarabunPSK" pitchFamily="34" charset="-34"/>
                <a:cs typeface="TH SarabunPSK" pitchFamily="34" charset="-34"/>
              </a:rPr>
              <a:t>บริการด้านข้อมูล เพื่อรวบรวม สร้างฐานข้อมูลความรู้ประสบการณ์ที่เกี่ยวข้องกับ </a:t>
            </a:r>
            <a:r>
              <a:rPr lang="en-US" altLang="fr-FR" sz="2800" dirty="0" smtClean="0">
                <a:latin typeface="TH SarabunPSK" pitchFamily="34" charset="-34"/>
                <a:cs typeface="TH SarabunPSK" pitchFamily="34" charset="-34"/>
              </a:rPr>
              <a:t>FLEGT </a:t>
            </a:r>
            <a:r>
              <a:rPr lang="th-TH" altLang="fr-FR" sz="2800" dirty="0" smtClean="0">
                <a:latin typeface="TH SarabunPSK" pitchFamily="34" charset="-34"/>
                <a:cs typeface="TH SarabunPSK" pitchFamily="34" charset="-34"/>
              </a:rPr>
              <a:t>ให้กับกลุ่มผู้มีส่วนได้เสีย</a:t>
            </a:r>
            <a:endParaRPr lang="en-US" altLang="fr-FR" sz="2800" dirty="0" smtClean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altLang="fr-FR" sz="2800" dirty="0" smtClean="0">
                <a:latin typeface="TH SarabunPSK" pitchFamily="34" charset="-34"/>
                <a:cs typeface="TH SarabunPSK" pitchFamily="34" charset="-34"/>
              </a:rPr>
              <a:t>จัดการช่วยเหลือ หรือจัดหาแหล่งทุนให้กับข้อเสนอโครงการต่างๆ ทั้งของภาครัฐ </a:t>
            </a:r>
            <a:r>
              <a:rPr lang="en-US" altLang="fr-FR" sz="2800" dirty="0" smtClean="0">
                <a:latin typeface="TH SarabunPSK" pitchFamily="34" charset="-34"/>
                <a:cs typeface="TH SarabunPSK" pitchFamily="34" charset="-34"/>
              </a:rPr>
              <a:t>NGO </a:t>
            </a:r>
            <a:r>
              <a:rPr lang="th-TH" altLang="fr-FR" sz="2800" dirty="0" smtClean="0">
                <a:latin typeface="TH SarabunPSK" pitchFamily="34" charset="-34"/>
                <a:cs typeface="TH SarabunPSK" pitchFamily="34" charset="-34"/>
              </a:rPr>
              <a:t>และภาคเอกชนต่าง ๆ ที่เหมาะสม</a:t>
            </a:r>
            <a:endParaRPr lang="en-GB" altLang="fr-FR" sz="2800" dirty="0" smtClean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altLang="fr-FR" sz="2800" dirty="0" smtClean="0">
                <a:latin typeface="TH SarabunPSK" pitchFamily="34" charset="-34"/>
                <a:cs typeface="TH SarabunPSK" pitchFamily="34" charset="-34"/>
              </a:rPr>
              <a:t>ข้อมูลเพิ่มเติม</a:t>
            </a:r>
            <a:r>
              <a:rPr lang="en-GB" altLang="fr-FR" sz="2800" dirty="0" smtClean="0"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en-GB" altLang="fr-FR" sz="2800" dirty="0">
                <a:latin typeface="TH SarabunPSK" pitchFamily="34" charset="-34"/>
                <a:cs typeface="TH SarabunPSK" pitchFamily="34" charset="-34"/>
                <a:hlinkClick r:id="rId3"/>
              </a:rPr>
              <a:t>http://www.fao.org/forestry/eu-flegt/en</a:t>
            </a:r>
            <a:r>
              <a:rPr lang="en-GB" altLang="fr-FR" sz="2800" dirty="0" smtClean="0">
                <a:latin typeface="TH SarabunPSK" pitchFamily="34" charset="-34"/>
                <a:cs typeface="TH SarabunPSK" pitchFamily="34" charset="-34"/>
                <a:hlinkClick r:id="rId3"/>
              </a:rPr>
              <a:t>/</a:t>
            </a:r>
            <a:r>
              <a:rPr lang="en-GB" altLang="fr-FR" sz="2800" dirty="0" smtClean="0">
                <a:latin typeface="TH SarabunPSK" pitchFamily="34" charset="-34"/>
                <a:cs typeface="TH SarabunPSK" pitchFamily="34" charset="-34"/>
              </a:rPr>
              <a:t> </a:t>
            </a:r>
            <a:endParaRPr lang="en-US" altLang="fr-FR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522358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" y="180221"/>
            <a:ext cx="12191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4395" y="1919676"/>
            <a:ext cx="11360429" cy="3109525"/>
          </a:xfrm>
        </p:spPr>
        <p:txBody>
          <a:bodyPr>
            <a:no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ข้อผิดพลาดทั้งในลักษณะข้อตกหล่น ความไม่ถูกต้อง หรือทัศนะที่แสดงไว้ในเอกสารฉบับนี้ถือเป็นความรับผิดชอบของผู้จัด โดยไม่จำเป็นต้องเป็นการนำเสนอทัศนะของ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BMZ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แต่อย่างใด  ทั้งนี้อนุญาตให้ผู้จัดการประชุมสามารถดัดแปลงสื่อวัสดุต้นฉบับได้ตามความเหมาะสม</a:t>
            </a:r>
          </a:p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สามารถดาวน์โหลดสื่อวัสดุได้ที่ </a:t>
            </a:r>
            <a:r>
              <a:rPr lang="en-US" dirty="0">
                <a:solidFill>
                  <a:srgbClr val="C00000"/>
                </a:solidFill>
                <a:latin typeface="TH SarabunPSK" pitchFamily="34" charset="-34"/>
                <a:cs typeface="TH SarabunPSK" pitchFamily="34" charset="-34"/>
              </a:rPr>
              <a:t>http://capacity4dev.ec.europa.eu/public-flegt/blog/new-training-material-eu-timber-regulation-and-flegt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.</a:t>
            </a:r>
            <a:endParaRPr lang="de-DE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03584" y="434609"/>
            <a:ext cx="9058427" cy="11387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สื่อวัสดุสำหรับการฝึกอบรมนี้ได้รับการการสนับสนุนทางการเงินจากกระทรวงสหพันธ์เยอรมันด้านความร่วมมือทางเศรษฐกิจและการพัฒนา </a:t>
            </a:r>
            <a:r>
              <a:rPr lang="th-TH" sz="2000" dirty="0" smtClean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2000" dirty="0" smtClean="0">
                <a:latin typeface="TH SarabunPSK" pitchFamily="34" charset="-34"/>
                <a:cs typeface="TH SarabunPSK" pitchFamily="34" charset="-34"/>
              </a:rPr>
              <a:t>German Federal Ministry for Economic Cooperation and Development : BMZ)</a:t>
            </a:r>
            <a:endParaRPr lang="en-US" sz="2400" dirty="0" smtClean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089" y="339245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68855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522519"/>
            <a:ext cx="12223733" cy="3335482"/>
          </a:xfrm>
          <a:prstGeom prst="rect">
            <a:avLst/>
          </a:prstGeom>
        </p:spPr>
      </p:pic>
      <p:sp>
        <p:nvSpPr>
          <p:cNvPr id="5123" name="Rectangle 1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เกริ่นนำ</a:t>
            </a:r>
            <a:endParaRPr lang="en-US" sz="4000" dirty="0" smtClean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124" name="Rectangle 1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เป้าหมาย</a:t>
            </a:r>
            <a:r>
              <a:rPr lang="en-US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ช่วยวิทยากรและองค์กรในการเขียนข้อเสนอและจัดหาเงินทุนในการจัดอบรม</a:t>
            </a:r>
          </a:p>
          <a:p>
            <a:r>
              <a:rPr lang="th-TH" sz="32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ช่วยหาวิธีการ หรือเทคนิคทั่วไป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ในการหาเงินทุนและการเขียนแผนงาน</a:t>
            </a:r>
            <a:endParaRPr lang="en-US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0" indent="0">
              <a:buNone/>
            </a:pPr>
            <a:endParaRPr lang="en-US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685266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กระบวนการบริหารจัดการ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7586" y="2217393"/>
            <a:ext cx="1800200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กำหนดกลุ่มผู้บริจาค</a:t>
            </a:r>
            <a:endParaRPr lang="en-GB" sz="2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66317" y="4007402"/>
            <a:ext cx="1771734" cy="430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จัดทำข้อเสนอ</a:t>
            </a:r>
            <a:endParaRPr lang="en-GB" sz="2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61560" y="5969354"/>
            <a:ext cx="177173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4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ส่งข้อเสนอ</a:t>
            </a:r>
            <a:endParaRPr lang="en-GB" sz="24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92957" y="4802063"/>
            <a:ext cx="1584176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บริหารจัดการกองทุนและดำเนินงาน</a:t>
            </a:r>
            <a:endParaRPr lang="en-GB" sz="2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977" y="3101484"/>
            <a:ext cx="1224136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รายงานผู้บริจาค</a:t>
            </a:r>
            <a:endParaRPr lang="en-GB" sz="2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99352" y="6033169"/>
            <a:ext cx="1127546" cy="43088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ยอมรับ</a:t>
            </a:r>
            <a:endParaRPr lang="en-GB" sz="2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2288" y="5750307"/>
            <a:ext cx="1359720" cy="43088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2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ปฏิเสธ</a:t>
            </a:r>
            <a:endParaRPr lang="en-GB" sz="2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cxnSp>
        <p:nvCxnSpPr>
          <p:cNvPr id="18" name="Straight Arrow Connector 17"/>
          <p:cNvCxnSpPr>
            <a:stCxn id="7" idx="2"/>
          </p:cNvCxnSpPr>
          <p:nvPr/>
        </p:nvCxnSpPr>
        <p:spPr>
          <a:xfrm>
            <a:off x="3452184" y="4438289"/>
            <a:ext cx="28986" cy="153106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3"/>
            <a:endCxn id="9" idx="1"/>
          </p:cNvCxnSpPr>
          <p:nvPr/>
        </p:nvCxnSpPr>
        <p:spPr>
          <a:xfrm flipV="1">
            <a:off x="4333294" y="5525338"/>
            <a:ext cx="1859663" cy="67484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0"/>
          </p:cNvCxnSpPr>
          <p:nvPr/>
        </p:nvCxnSpPr>
        <p:spPr>
          <a:xfrm flipV="1">
            <a:off x="6985045" y="3859071"/>
            <a:ext cx="0" cy="94299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8" idx="1"/>
          </p:cNvCxnSpPr>
          <p:nvPr/>
        </p:nvCxnSpPr>
        <p:spPr>
          <a:xfrm rot="10800000">
            <a:off x="2290036" y="2666371"/>
            <a:ext cx="271525" cy="3533817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>
            <a:off x="2290035" y="2653670"/>
            <a:ext cx="257551" cy="12700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447427" y="2851918"/>
            <a:ext cx="14492" cy="11672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03432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348" y="1245476"/>
            <a:ext cx="10515600" cy="918604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การหาผู้สนับสนุนเป้าหมาย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4454603"/>
          </a:xfrm>
        </p:spPr>
        <p:txBody>
          <a:bodyPr>
            <a:noAutofit/>
          </a:bodyPr>
          <a:lstStyle/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เริ่มจากกลุ่มผู้บริจาคที่เรารู้จักและมีความสัมพันธ์ที่ดี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ดูว่ามีโปรแกรมใหม่ๆที่เหมาะสมกับเป้าหมายขององค์กรหรือไม่</a:t>
            </a:r>
            <a:endParaRPr lang="en-GB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สำรวจหากลุ่มผู้บริจาคที่มีโอกาส โดยเฉพาะที่มีเป้าหมายและแผนงานที่คล้ายกับของเรา</a:t>
            </a:r>
            <a:endParaRPr lang="en-GB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กลุ่มผู้บริจาคเดิม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กองทุน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Internet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องค์กรที่มีความร่วมมือกัน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เพื่อน ญาติ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049271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348" y="1292772"/>
            <a:ext cx="10515600" cy="856068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การเขียนข้อเสนอ (</a:t>
            </a:r>
            <a:r>
              <a:rPr lang="en-US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1/2)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084705"/>
            <a:ext cx="11482892" cy="4209415"/>
          </a:xfrm>
        </p:spPr>
        <p:txBody>
          <a:bodyPr>
            <a:noAutofit/>
          </a:bodyPr>
          <a:lstStyle/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แนวทาง</a:t>
            </a:r>
            <a:endParaRPr lang="en-GB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เริ่มทำแต่เนิ่นๆ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.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เพราะอาจต้องใช้เวลามากกว่าที่คาดไว้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อ่านคำแนะนำอย่างละเอียด</a:t>
            </a:r>
            <a:r>
              <a:rPr lang="en-GB" sz="28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เพราะต้องครอบคลุมข้อมูลและรูปแบบต่างๆ อย่างครบถ้วน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วางแผนโครงการและโครงสร้าง</a:t>
            </a:r>
            <a:r>
              <a:rPr lang="en-GB" sz="28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ตามขั้นตอน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(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อาจแบ่งเป็นส่วนต่างๆ เช่น บทนำ ประสบการณ์ วิธีการ เวลา การนำส่งจัดทำ และงบประมาณ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อ่านซ้ำ</a:t>
            </a:r>
            <a:r>
              <a:rPr lang="th-TH" sz="2800" b="1" dirty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เมื่อทำฉบับร่างเสร็จแล้ว ตรวจทำข้อผิพลาด ใส่ความคิดใหม่ๆ ที่เกิดมาภายหลัง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ให้คนอื่นช่วยดู</a:t>
            </a:r>
            <a:endParaRPr lang="en-GB" sz="2800" b="1" dirty="0" smtClean="0">
              <a:solidFill>
                <a:srgbClr val="006600"/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ส่งก่อนกำหนด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730488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การเขียนข้อเสนอ (</a:t>
            </a:r>
            <a:r>
              <a:rPr lang="en-US" sz="4000" dirty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2</a:t>
            </a:r>
            <a:r>
              <a:rPr lang="en-US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/2)</a:t>
            </a:r>
            <a:endParaRPr lang="en-GB" sz="40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4180283"/>
          </a:xfrm>
        </p:spPr>
        <p:txBody>
          <a:bodyPr>
            <a:noAutofit/>
          </a:bodyPr>
          <a:lstStyle/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แนวทาง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ชัดเจน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สม่ำเสมอ</a:t>
            </a:r>
            <a:r>
              <a:rPr lang="en-GB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ตรวจดูการใช้คำ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แม่นยำ</a:t>
            </a:r>
            <a:r>
              <a:rPr lang="en-GB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สิ่งที่เขียนเป็นสิ่งที่ได้ทำจริง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ตรงประเด็น</a:t>
            </a:r>
            <a:r>
              <a:rPr lang="en-GB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กระชับ ตรงประเด็น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ถูกต้อง</a:t>
            </a:r>
            <a:r>
              <a:rPr lang="en-GB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การสะกดคำ หลักไวยากรณ์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/>
            <a:endParaRPr lang="en-GB" sz="32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905844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หลักการเขียน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4149803"/>
          </a:xfrm>
        </p:spPr>
        <p:txBody>
          <a:bodyPr>
            <a:noAutofit/>
          </a:bodyPr>
          <a:lstStyle/>
          <a:p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ชัดเจนเจาะจง</a:t>
            </a:r>
            <a:r>
              <a:rPr lang="en-GB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ใช้คำที่ถูกต้อง แต่ให้รายละเอียดเพียงพอ หลีกเลี่ยงความหมายกำกวม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อย่าใช้คำยาก</a:t>
            </a:r>
            <a:r>
              <a:rPr lang="en-GB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คำศัพท์เฉพาะทาง คำย่อต่างๆ หรือคำที่รู้กันในกลุ่ม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หลีกเลี่ยงใช้คำฟุ่มเฟือย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b="1" dirty="0" smtClean="0">
                <a:solidFill>
                  <a:srgbClr val="006600"/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ใช้หัวข้อ รายการ ในการจัดเรียง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04872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การเรียบเรียงข้อเสนอของท่าน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4119323"/>
          </a:xfrm>
        </p:spPr>
        <p:txBody>
          <a:bodyPr>
            <a:noAutofit/>
          </a:bodyPr>
          <a:lstStyle/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แต่ละองค์กรมีข้อกำหนดของตนเอง แต่จะมี</a:t>
            </a:r>
            <a:r>
              <a:rPr lang="th-TH" sz="3200" dirty="0" err="1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หลักการณ์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มาตรฐานทั่วไป</a:t>
            </a:r>
            <a:r>
              <a:rPr lang="en-GB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บทสรุปผู้บริหาร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บทนำ เช่นปัญหา จุดประสงค์ของโครงการ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เนื้อหา</a:t>
            </a:r>
            <a:r>
              <a:rPr lang="en-GB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(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เป้าหมาย กลุ่มผู้ฟัง วิธีการ ผลที่ต้องการ เวลา)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บุคคลากร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งบประมาณ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33556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F5C0B3-8D34-4AEA-9B00-231EBE6542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1C0B6B9-8D27-4599-A5C9-743F9825D9FD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8DA7481-943E-4E5B-8352-BD86FE0BD4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1450</Words>
  <Application>Microsoft Office PowerPoint</Application>
  <PresentationFormat>Benutzerdefiniert</PresentationFormat>
  <Paragraphs>154</Paragraphs>
  <Slides>22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Office Theme</vt:lpstr>
      <vt:lpstr>สิ่งสำคัญ: โปรดอ่าน คำเตือนทางกฎหมาย </vt:lpstr>
      <vt:lpstr>การฝึกอบรมวิทยากรผู้ฝึกอบรมในส่วนของ กฎหมายควบคุมการค้าไม้ของสหภาพยุโรป  (EU Timber Regulation)</vt:lpstr>
      <vt:lpstr>เกริ่นนำ</vt:lpstr>
      <vt:lpstr>กระบวนการบริหารจัดการ</vt:lpstr>
      <vt:lpstr>การหาผู้สนับสนุนเป้าหมาย</vt:lpstr>
      <vt:lpstr>การเขียนข้อเสนอ (1/2)</vt:lpstr>
      <vt:lpstr>การเขียนข้อเสนอ (2/2)</vt:lpstr>
      <vt:lpstr>หลักการเขียน</vt:lpstr>
      <vt:lpstr>การเรียบเรียงข้อเสนอของท่าน</vt:lpstr>
      <vt:lpstr>การเรียบเรียงข้อเสนอของท่าน</vt:lpstr>
      <vt:lpstr>การเรียบเรียงข้อเสนอของท่าน</vt:lpstr>
      <vt:lpstr>การเรียบเรียงข้อเสนอของท่าน</vt:lpstr>
      <vt:lpstr>ประเด็นหลัก</vt:lpstr>
      <vt:lpstr>ต้</vt:lpstr>
      <vt:lpstr>การเรียบเรียงข้อเสนอของท่าน</vt:lpstr>
      <vt:lpstr>การเรียบเรียงข้อเสนอของท่าน</vt:lpstr>
      <vt:lpstr>การเรียบเรียงข้อเสนอของท่าน</vt:lpstr>
      <vt:lpstr>การเรียบเรียงข้อเสนอของท่าน</vt:lpstr>
      <vt:lpstr>PowerPoint-Präsentation</vt:lpstr>
      <vt:lpstr>แหล่งเงินทุน (1/2)</vt:lpstr>
      <vt:lpstr>แหล่งเงินทุน (2/2)</vt:lpstr>
      <vt:lpstr>PowerPoint-Präsentation</vt:lpstr>
    </vt:vector>
  </TitlesOfParts>
  <Company>Doherty Associates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Yu-Fern Lee</dc:creator>
  <cp:lastModifiedBy>GB</cp:lastModifiedBy>
  <cp:revision>97</cp:revision>
  <dcterms:created xsi:type="dcterms:W3CDTF">2013-11-14T15:38:49Z</dcterms:created>
  <dcterms:modified xsi:type="dcterms:W3CDTF">2015-03-05T17:11:20Z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